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F551-78C9-49D4-1418-829177B65D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419575-FCC2-C415-2951-B8EFEA41C7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E6185-C1E3-FB1C-B695-2834A5912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76BF7-3DE4-493D-842B-63C8E244285D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22CAB-493E-8CE8-E901-A388B02CC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6B543-C5CD-75CD-48DB-B67E53F97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327B0-E924-4661-AADE-7DEFB98D4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45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59558-0E02-47B2-AD94-1144B7F7E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645839-041C-4FAB-3BC2-3B93BD3740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11195-ECD8-C9AB-3077-379F6DA9E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76BF7-3DE4-493D-842B-63C8E244285D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78DA4-79F0-BC94-1FAE-174780DDD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983C8-1F37-1A5E-E3B2-5D2839708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327B0-E924-4661-AADE-7DEFB98D4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602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C92F1C-EB2D-9D45-F730-242D84D43E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CA2061-BD42-54B6-2829-2D1AA0EC41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26B88-EDE0-0A87-E2D8-26D25CF8D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76BF7-3DE4-493D-842B-63C8E244285D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001C7-B773-06C2-AB71-7663D6BF7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56FBD-797B-2C9D-F055-68EE2FFA5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327B0-E924-4661-AADE-7DEFB98D4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6903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clock, clipart&#10;&#10;Description automatically generated">
            <a:extLst>
              <a:ext uri="{FF2B5EF4-FFF2-40B4-BE49-F238E27FC236}">
                <a16:creationId xmlns:a16="http://schemas.microsoft.com/office/drawing/2014/main" id="{79CE8DF4-B288-4F88-81D7-1F50E4923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1" y="136526"/>
            <a:ext cx="1940767" cy="7007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0D5390-FEA2-4C42-80E8-D6C7C520B4DC}"/>
              </a:ext>
            </a:extLst>
          </p:cNvPr>
          <p:cNvSpPr txBox="1"/>
          <p:nvPr userDrawn="1"/>
        </p:nvSpPr>
        <p:spPr>
          <a:xfrm>
            <a:off x="2890935" y="834785"/>
            <a:ext cx="641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latin typeface="Abadi Extra Light" panose="020B0204020104020204" pitchFamily="34" charset="0"/>
              </a:rPr>
              <a:t>Connecting the </a:t>
            </a:r>
            <a:r>
              <a:rPr lang="en-US" b="1" u="sng" dirty="0" err="1">
                <a:latin typeface="Abadi Extra Light" panose="020B0204020104020204" pitchFamily="34" charset="0"/>
              </a:rPr>
              <a:t>Wago</a:t>
            </a:r>
            <a:r>
              <a:rPr lang="en-US" b="1" u="sng" dirty="0">
                <a:latin typeface="Abadi Extra Light" panose="020B0204020104020204" pitchFamily="34" charset="0"/>
              </a:rPr>
              <a:t> PFC200 to </a:t>
            </a:r>
            <a:r>
              <a:rPr lang="en-US" b="1" u="sng" dirty="0" err="1">
                <a:latin typeface="Abadi Extra Light" panose="020B0204020104020204" pitchFamily="34" charset="0"/>
              </a:rPr>
              <a:t>Ubidots</a:t>
            </a:r>
            <a:r>
              <a:rPr lang="en-US" b="1" u="sng" dirty="0">
                <a:latin typeface="Abadi Extra Light" panose="020B0204020104020204" pitchFamily="34" charset="0"/>
              </a:rPr>
              <a:t> Via </a:t>
            </a:r>
            <a:r>
              <a:rPr lang="en-US" b="1" u="sng" dirty="0" err="1">
                <a:latin typeface="Abadi Extra Light" panose="020B0204020104020204" pitchFamily="34" charset="0"/>
              </a:rPr>
              <a:t>Codesys</a:t>
            </a:r>
            <a:endParaRPr lang="en-US" b="1" u="sng" dirty="0">
              <a:latin typeface="Abadi Extra Light" panose="020B0204020104020204" pitchFamily="34" charset="0"/>
            </a:endParaRPr>
          </a:p>
        </p:txBody>
      </p:sp>
      <p:pic>
        <p:nvPicPr>
          <p:cNvPr id="1026" name="Picture 2" descr="Ubidots Status">
            <a:extLst>
              <a:ext uri="{FF2B5EF4-FFF2-40B4-BE49-F238E27FC236}">
                <a16:creationId xmlns:a16="http://schemas.microsoft.com/office/drawing/2014/main" id="{61076DFA-454B-4901-AF72-C2873CA551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814" y="108230"/>
            <a:ext cx="2288235" cy="75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753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66482-E73A-39CB-6004-8D5FE51B9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7392-1CE5-9151-02BB-FA0F2A279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0FE9E-1A3C-830E-E90F-7E7F4945D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76BF7-3DE4-493D-842B-63C8E244285D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947851-F61A-2A2C-E9B1-80C06121E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B1E36-B357-1FE0-3B32-AFD7D8449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327B0-E924-4661-AADE-7DEFB98D4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457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7B19E-095A-482C-D04E-268FEAF89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6E322-D172-A039-CDB0-43B1D0B2E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12EF4-9DA8-7B38-36C6-30A9F8BC8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76BF7-3DE4-493D-842B-63C8E244285D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635BC-EC95-892C-8240-5D198FDA9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96E54-C3E4-C15A-7F89-F24B205C2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327B0-E924-4661-AADE-7DEFB98D4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746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25517-D5B1-4476-9D90-6433BFD07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C0297-871D-4337-7FD8-721CFA2E9E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E0A880-A9C7-4333-A00B-099AF174E5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433A8E-85D3-0A8F-4447-D05627652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76BF7-3DE4-493D-842B-63C8E244285D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B3148B-410D-9579-CCFC-ABFCD3737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1B899-DC72-16EC-73AA-8883E03B7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327B0-E924-4661-AADE-7DEFB98D4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09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ABBA0-E1B7-E7ED-8E33-F29D2D4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60935A-B608-1904-879B-934C721328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C10A77-439D-54C7-FA02-87D1CF156C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B0F327-C76D-3FA4-F049-09AB77C3F3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5AF965-F25E-4E5C-1CFA-F7ACCEC7CE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EAA709-0A9D-8597-AC05-A39C4D523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76BF7-3DE4-493D-842B-63C8E244285D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AB3E24-22E0-10BE-ADD1-84142F012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0C4049-AFED-95D3-AE0A-6FD5ABAFE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327B0-E924-4661-AADE-7DEFB98D4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741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A0DF2-F261-79BC-F1A1-4BAD1690A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BEF0C6-F137-3118-E259-A511E18FC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76BF7-3DE4-493D-842B-63C8E244285D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34ECB4-F77E-E797-E6F7-4F097DE72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438E36-6ED7-8FA8-088C-8029C5BBC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327B0-E924-4661-AADE-7DEFB98D4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1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B393A4-0E8D-494A-7053-84F8CA79F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76BF7-3DE4-493D-842B-63C8E244285D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240399-BE3E-8B9A-1F41-A08D3FBBB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FB374-59A6-87C2-044B-4D27FC585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327B0-E924-4661-AADE-7DEFB98D4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60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221AD-9079-4E95-372A-3681F7B48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57A01-99E0-5F1B-EB6E-0521DF52F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47278-25D9-2FB7-BC9C-1230D40B8C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D76B56-53D8-6B71-9635-A4E854753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76BF7-3DE4-493D-842B-63C8E244285D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2E48ED-E3A6-0497-6150-28E5BF320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F40D25-ACA4-F9EB-B0FF-8EDE91A54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327B0-E924-4661-AADE-7DEFB98D4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6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F8E4C-ABF6-0E77-79BD-AC3241009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F28341-D138-232F-C940-94468F8372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8F96AC-A60A-314D-9844-091400331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787DE-CF9C-AFF9-C3D5-8DC78AACD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76BF7-3DE4-493D-842B-63C8E244285D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1E1B4-EF39-38A9-29BF-7336422BF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607096-4D9A-C828-ABB0-8A127FCB0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327B0-E924-4661-AADE-7DEFB98D4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26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F1164F-BB16-09C7-EACB-A2BF74FE1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7E126-6D6C-5CC2-F612-1C7D83117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71D9E-FFA5-DE6E-A03D-F4AA51BD90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376BF7-3DE4-493D-842B-63C8E244285D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EB7A3-084A-D71F-6F7A-5979424140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1D711-666B-DD3D-C992-5E2BF0B59E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327B0-E924-4661-AADE-7DEFB98D4A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MSIPCMContentMarking" descr="{&quot;HashCode&quot;:442047029,&quot;Placement&quot;:&quot;Footer&quot;,&quot;Top&quot;:519.343,&quot;Left&quot;:453.295349,&quot;SlideWidth&quot;:960,&quot;SlideHeight&quot;:540}">
            <a:extLst>
              <a:ext uri="{FF2B5EF4-FFF2-40B4-BE49-F238E27FC236}">
                <a16:creationId xmlns:a16="http://schemas.microsoft.com/office/drawing/2014/main" id="{DD5EDEA1-D152-5C31-CB36-673A8F03B1FD}"/>
              </a:ext>
            </a:extLst>
          </p:cNvPr>
          <p:cNvSpPr txBox="1"/>
          <p:nvPr userDrawn="1"/>
        </p:nvSpPr>
        <p:spPr>
          <a:xfrm>
            <a:off x="5756851" y="6595656"/>
            <a:ext cx="678298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835506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ocs.ubidots.com/v1.6/reference/broker-urls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ction Button: Blank 1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3983F68-0242-45FF-A579-E345C1669EA3}"/>
              </a:ext>
            </a:extLst>
          </p:cNvPr>
          <p:cNvSpPr/>
          <p:nvPr/>
        </p:nvSpPr>
        <p:spPr>
          <a:xfrm>
            <a:off x="0" y="1288026"/>
            <a:ext cx="3110845" cy="5763336"/>
          </a:xfrm>
          <a:prstGeom prst="actionButtonBlank">
            <a:avLst/>
          </a:prstGeom>
          <a:solidFill>
            <a:schemeClr val="bg2">
              <a:alpha val="54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ova Cond Light" panose="020B0306020202020204" pitchFamily="34" charset="0"/>
            </a:endParaRPr>
          </a:p>
          <a:p>
            <a:pPr algn="ctr"/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ova Cond Light" panose="020B0306020202020204" pitchFamily="34" charset="0"/>
            </a:endParaRPr>
          </a:p>
          <a:p>
            <a:pPr algn="ctr"/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ova Cond Light" panose="020B0306020202020204" pitchFamily="34" charset="0"/>
            </a:endParaRPr>
          </a:p>
          <a:p>
            <a:pPr algn="ctr"/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ova Cond Light" panose="020B0306020202020204" pitchFamily="34" charset="0"/>
            </a:endParaRPr>
          </a:p>
          <a:p>
            <a:pPr algn="ctr"/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ova Cond Light" panose="020B0306020202020204" pitchFamily="34" charset="0"/>
            </a:endParaRPr>
          </a:p>
          <a:p>
            <a:pPr algn="ctr"/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ova Cond Light" panose="020B0306020202020204" pitchFamily="34" charset="0"/>
            </a:endParaRPr>
          </a:p>
          <a:p>
            <a:pPr algn="ctr"/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ova Cond Light" panose="020B0306020202020204" pitchFamily="34" charset="0"/>
            </a:endParaRPr>
          </a:p>
          <a:p>
            <a:pPr marL="800100" lvl="1" indent="-342900">
              <a:buFont typeface="+mj-lt"/>
              <a:buAutoNum type="alphaLcParenR"/>
            </a:pPr>
            <a:endParaRPr lang="en-US" dirty="0">
              <a:latin typeface="Arial Nova Cond Light" panose="020B0306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Arial Nova Cond Light" panose="020B0306020202020204" pitchFamily="34" charset="0"/>
            </a:endParaRPr>
          </a:p>
          <a:p>
            <a:pPr marL="800100" lvl="1" indent="-342900">
              <a:buFont typeface="+mj-lt"/>
              <a:buAutoNum type="alphaLcParenR"/>
            </a:pPr>
            <a:endParaRPr lang="en-US" dirty="0">
              <a:latin typeface="Arial Nova Cond Light" panose="020B0306020202020204" pitchFamily="34" charset="0"/>
            </a:endParaRPr>
          </a:p>
          <a:p>
            <a:pPr algn="ctr"/>
            <a:endParaRPr lang="en-US" dirty="0">
              <a:latin typeface="Arial Nova Cond Light" panose="020B0306020202020204" pitchFamily="34" charset="0"/>
            </a:endParaRPr>
          </a:p>
          <a:p>
            <a:pPr lvl="1" algn="ctr"/>
            <a:endParaRPr lang="en-US" dirty="0">
              <a:latin typeface="Arial Nova Cond Light" panose="020B0306020202020204" pitchFamily="34" charset="0"/>
            </a:endParaRPr>
          </a:p>
          <a:p>
            <a:pPr algn="ctr"/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ova Cond Light" panose="020B0306020202020204" pitchFamily="34" charset="0"/>
            </a:endParaRPr>
          </a:p>
          <a:p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ova Cond Light" panose="020B0306020202020204" pitchFamily="34" charset="0"/>
            </a:endParaRPr>
          </a:p>
          <a:p>
            <a:endParaRPr lang="en-US" dirty="0">
              <a:latin typeface="Arial Nova Cond Light" panose="020B0306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>
              <a:latin typeface="Arial Nova Cond Light" panose="020B0306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>
              <a:latin typeface="Arial Nova Cond Light" panose="020B0306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>
              <a:latin typeface="Arial Nova Cond Light" panose="020B0306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>
              <a:latin typeface="Arial Nova Cond Light" panose="020B0306020202020204" pitchFamily="34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BB54CC7-AFB8-4649-A1D8-55465D2EA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319" y="1216058"/>
            <a:ext cx="7253548" cy="5373280"/>
          </a:xfrm>
          <a:prstGeom prst="rect">
            <a:avLst/>
          </a:prstGeom>
        </p:spPr>
      </p:pic>
      <p:pic>
        <p:nvPicPr>
          <p:cNvPr id="13" name="Picture 1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70211B99-3D27-46F5-AED6-E8E74ADE46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645" y="4716812"/>
            <a:ext cx="2533817" cy="1320019"/>
          </a:xfrm>
          <a:prstGeom prst="rect">
            <a:avLst/>
          </a:prstGeom>
        </p:spPr>
      </p:pic>
      <p:sp>
        <p:nvSpPr>
          <p:cNvPr id="17" name="Action Button: Blank 1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33518FB3-E387-4264-B373-119443762F11}"/>
              </a:ext>
            </a:extLst>
          </p:cNvPr>
          <p:cNvSpPr/>
          <p:nvPr/>
        </p:nvSpPr>
        <p:spPr>
          <a:xfrm>
            <a:off x="0" y="1288026"/>
            <a:ext cx="3110844" cy="5569974"/>
          </a:xfrm>
          <a:prstGeom prst="actionButtonBlank">
            <a:avLst/>
          </a:prstGeom>
          <a:solidFill>
            <a:schemeClr val="bg2">
              <a:alpha val="54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ova Cond Light" panose="020B0306020202020204" pitchFamily="34" charset="0"/>
            </a:endParaRPr>
          </a:p>
          <a:p>
            <a:pPr algn="ctr"/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ova Cond Light" panose="020B0306020202020204" pitchFamily="34" charset="0"/>
            </a:endParaRPr>
          </a:p>
          <a:p>
            <a:pPr algn="ctr"/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ova Cond Light" panose="020B0306020202020204" pitchFamily="34" charset="0"/>
            </a:endParaRPr>
          </a:p>
          <a:p>
            <a:pPr algn="ctr"/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ova Cond Light" panose="020B0306020202020204" pitchFamily="34" charset="0"/>
            </a:endParaRPr>
          </a:p>
          <a:p>
            <a:pPr algn="ctr"/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ova Cond Light" panose="020B0306020202020204" pitchFamily="34" charset="0"/>
            </a:endParaRPr>
          </a:p>
          <a:p>
            <a:pPr algn="ctr"/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ova Cond Light" panose="020B0306020202020204" pitchFamily="34" charset="0"/>
            </a:endParaRPr>
          </a:p>
          <a:p>
            <a:pPr algn="ctr"/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ova Cond Light" panose="020B0306020202020204" pitchFamily="34" charset="0"/>
            </a:endParaRPr>
          </a:p>
          <a:p>
            <a:pPr algn="ctr"/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ova Cond Light" panose="020B0306020202020204" pitchFamily="34" charset="0"/>
            </a:endParaRPr>
          </a:p>
          <a:p>
            <a:pPr algn="ctr"/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ova Cond Light" panose="020B0306020202020204" pitchFamily="34" charset="0"/>
            </a:endParaRPr>
          </a:p>
          <a:p>
            <a:pPr algn="ctr"/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ova Cond Light" panose="020B0306020202020204" pitchFamily="34" charset="0"/>
            </a:endParaRPr>
          </a:p>
          <a:p>
            <a:pPr algn="ctr"/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ova Cond Light" panose="020B0306020202020204" pitchFamily="34" charset="0"/>
            </a:endParaRPr>
          </a:p>
          <a:p>
            <a:pPr algn="ctr"/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ova Cond Light" panose="020B0306020202020204" pitchFamily="34" charset="0"/>
            </a:endParaRPr>
          </a:p>
          <a:p>
            <a:pPr algn="ctr"/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 Cond Light" panose="020B0306020202020204" pitchFamily="34" charset="0"/>
              </a:rPr>
              <a:t>Glossary:</a:t>
            </a:r>
          </a:p>
          <a:p>
            <a:pPr algn="ctr"/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ova Cond Light" panose="020B0306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b="1" dirty="0" err="1">
                <a:latin typeface="Arial Nova Cond Light" panose="020B0306020202020204" pitchFamily="34" charset="0"/>
              </a:rPr>
              <a:t>Ubidots</a:t>
            </a:r>
            <a:r>
              <a:rPr lang="en-US" sz="1400" b="1" dirty="0">
                <a:latin typeface="Arial Nova Cond Light" panose="020B0306020202020204" pitchFamily="34" charset="0"/>
              </a:rPr>
              <a:t> Setup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400" b="1" dirty="0">
                <a:latin typeface="Arial Nova Cond Light" panose="020B0306020202020204" pitchFamily="34" charset="0"/>
              </a:rPr>
              <a:t>Login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400" b="1" dirty="0">
                <a:latin typeface="Arial Nova Cond Light" panose="020B0306020202020204" pitchFamily="34" charset="0"/>
              </a:rPr>
              <a:t>Create New Device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400" b="1" dirty="0">
                <a:latin typeface="Arial Nova Cond Light" panose="020B0306020202020204" pitchFamily="34" charset="0"/>
              </a:rPr>
              <a:t>Get API Label, ID, &amp; Token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400" b="1" dirty="0">
                <a:latin typeface="Arial Nova Cond Light" panose="020B0306020202020204" pitchFamily="34" charset="0"/>
              </a:rPr>
              <a:t>Download PEM Certs</a:t>
            </a:r>
          </a:p>
          <a:p>
            <a:pPr marL="800100" lvl="1" indent="-342900">
              <a:buFont typeface="+mj-lt"/>
              <a:buAutoNum type="alphaLcParenR"/>
            </a:pPr>
            <a:endParaRPr lang="en-US" sz="1400" dirty="0">
              <a:latin typeface="Arial Nova Cond Light" panose="020B0306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Arial Nova Cond Light" panose="020B0306020202020204" pitchFamily="34" charset="0"/>
              </a:rPr>
              <a:t>PFC200 Setup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>
                <a:latin typeface="Arial Nova Cond Light" panose="020B0306020202020204" pitchFamily="34" charset="0"/>
              </a:rPr>
              <a:t>Go online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>
                <a:latin typeface="Arial Nova Cond Light" panose="020B0306020202020204" pitchFamily="34" charset="0"/>
              </a:rPr>
              <a:t>WBM Cloud Connectivity </a:t>
            </a:r>
            <a:br>
              <a:rPr lang="en-US" sz="1400" dirty="0">
                <a:latin typeface="Arial Nova Cond Light" panose="020B0306020202020204" pitchFamily="34" charset="0"/>
              </a:rPr>
            </a:br>
            <a:endParaRPr lang="en-US" sz="1400" dirty="0">
              <a:latin typeface="Arial Nova Cond Light" panose="020B0306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>
                <a:latin typeface="Arial Nova Cond Light" panose="020B0306020202020204" pitchFamily="34" charset="0"/>
              </a:rPr>
              <a:t>Codesys</a:t>
            </a:r>
            <a:r>
              <a:rPr lang="en-US" sz="1400" dirty="0">
                <a:latin typeface="Arial Nova Cond Light" panose="020B0306020202020204" pitchFamily="34" charset="0"/>
              </a:rPr>
              <a:t> Setup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>
                <a:latin typeface="Arial Nova Cond Light" panose="020B0306020202020204" pitchFamily="34" charset="0"/>
              </a:rPr>
              <a:t>Create New Project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>
                <a:latin typeface="Arial Nova Cond Light" panose="020B0306020202020204" pitchFamily="34" charset="0"/>
              </a:rPr>
              <a:t>Add Device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>
                <a:latin typeface="Arial Nova Cond Light" panose="020B0306020202020204" pitchFamily="34" charset="0"/>
              </a:rPr>
              <a:t>Create POU and Task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>
                <a:latin typeface="Arial Nova Cond Light" panose="020B0306020202020204" pitchFamily="34" charset="0"/>
              </a:rPr>
              <a:t>Go online</a:t>
            </a:r>
          </a:p>
          <a:p>
            <a:pPr marL="800100" lvl="1" indent="-342900">
              <a:buFont typeface="+mj-lt"/>
              <a:buAutoNum type="alphaLcParenR"/>
            </a:pPr>
            <a:endParaRPr lang="en-US" sz="1400" dirty="0">
              <a:latin typeface="Arial Nova Cond Light" panose="020B0306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Arial Nova Cond Light" panose="020B0306020202020204" pitchFamily="34" charset="0"/>
              </a:rPr>
              <a:t>The Code (MQTT Publishing)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>
                <a:latin typeface="Arial Nova Cond Light" panose="020B0306020202020204" pitchFamily="34" charset="0"/>
              </a:rPr>
              <a:t>The MQTT library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>
                <a:latin typeface="Arial Nova Cond Light" panose="020B0306020202020204" pitchFamily="34" charset="0"/>
              </a:rPr>
              <a:t>Example 1: Simple Hard-code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>
                <a:latin typeface="Arial Nova Cond Light" panose="020B0306020202020204" pitchFamily="34" charset="0"/>
              </a:rPr>
              <a:t>The JSON library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>
                <a:latin typeface="Arial Nova Cond Light" panose="020B0306020202020204" pitchFamily="34" charset="0"/>
              </a:rPr>
              <a:t>Example 2: Parameterized JSON</a:t>
            </a:r>
            <a:endParaRPr lang="en-US" sz="1600" dirty="0">
              <a:latin typeface="Arial Nova Cond Light" panose="020B0306020202020204" pitchFamily="34" charset="0"/>
            </a:endParaRPr>
          </a:p>
          <a:p>
            <a:pPr marL="800100" lvl="1" indent="-342900">
              <a:buFont typeface="+mj-lt"/>
              <a:buAutoNum type="alphaLcParenR"/>
            </a:pPr>
            <a:endParaRPr lang="en-US" dirty="0">
              <a:latin typeface="Arial Nova Cond Light" panose="020B0306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Arial Nova Cond Light" panose="020B0306020202020204" pitchFamily="34" charset="0"/>
            </a:endParaRPr>
          </a:p>
          <a:p>
            <a:pPr marL="800100" lvl="1" indent="-342900">
              <a:buFont typeface="+mj-lt"/>
              <a:buAutoNum type="alphaLcParenR"/>
            </a:pPr>
            <a:endParaRPr lang="en-US" dirty="0">
              <a:latin typeface="Arial Nova Cond Light" panose="020B0306020202020204" pitchFamily="34" charset="0"/>
            </a:endParaRPr>
          </a:p>
          <a:p>
            <a:pPr algn="ctr"/>
            <a:endParaRPr lang="en-US" dirty="0">
              <a:latin typeface="Arial Nova Cond Light" panose="020B0306020202020204" pitchFamily="34" charset="0"/>
            </a:endParaRPr>
          </a:p>
          <a:p>
            <a:pPr lvl="1" algn="ctr"/>
            <a:endParaRPr lang="en-US" dirty="0">
              <a:latin typeface="Arial Nova Cond Light" panose="020B0306020202020204" pitchFamily="34" charset="0"/>
            </a:endParaRPr>
          </a:p>
          <a:p>
            <a:pPr algn="ctr"/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ova Cond Light" panose="020B0306020202020204" pitchFamily="34" charset="0"/>
            </a:endParaRPr>
          </a:p>
          <a:p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ova Cond Light" panose="020B0306020202020204" pitchFamily="34" charset="0"/>
            </a:endParaRPr>
          </a:p>
          <a:p>
            <a:endParaRPr lang="en-US" dirty="0">
              <a:latin typeface="Arial Nova Cond Light" panose="020B0306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>
              <a:latin typeface="Arial Nova Cond Light" panose="020B0306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>
              <a:latin typeface="Arial Nova Cond Light" panose="020B0306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>
              <a:latin typeface="Arial Nova Cond Light" panose="020B0306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>
              <a:latin typeface="Arial Nova Cond Light" panose="020B03060202020202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CD7C563-1463-466E-B101-D520C148DD4A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025504" y="5376822"/>
            <a:ext cx="2603141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6FC96E9-D6C4-493E-A143-3FC89CB86AB0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5089826" y="2297530"/>
            <a:ext cx="0" cy="2419282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DC699F5-64E8-48F9-BACF-B879B3F16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4147" y="1678168"/>
            <a:ext cx="1871358" cy="619362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047C011-2D5C-4CC3-BD96-16798DD894A8}"/>
              </a:ext>
            </a:extLst>
          </p:cNvPr>
          <p:cNvCxnSpPr>
            <a:cxnSpLocks/>
            <a:stCxn id="13" idx="0"/>
            <a:endCxn id="27" idx="3"/>
          </p:cNvCxnSpPr>
          <p:nvPr/>
        </p:nvCxnSpPr>
        <p:spPr>
          <a:xfrm flipH="1" flipV="1">
            <a:off x="6025505" y="1987849"/>
            <a:ext cx="3870049" cy="2728963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raphic 57" descr="Cloud outline">
            <a:extLst>
              <a:ext uri="{FF2B5EF4-FFF2-40B4-BE49-F238E27FC236}">
                <a16:creationId xmlns:a16="http://schemas.microsoft.com/office/drawing/2014/main" id="{2BC8C2C5-BB1D-4360-92AB-5971DAF397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46133" y="1100464"/>
            <a:ext cx="887385" cy="887385"/>
          </a:xfrm>
          <a:prstGeom prst="rect">
            <a:avLst/>
          </a:prstGeom>
        </p:spPr>
      </p:pic>
      <p:pic>
        <p:nvPicPr>
          <p:cNvPr id="63" name="Graphic 62" descr="Laptop outline">
            <a:extLst>
              <a:ext uri="{FF2B5EF4-FFF2-40B4-BE49-F238E27FC236}">
                <a16:creationId xmlns:a16="http://schemas.microsoft.com/office/drawing/2014/main" id="{A7A3234B-1BC5-4BEF-BC3D-8F0CFA199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89211" y="4738674"/>
            <a:ext cx="1464827" cy="146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99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ction Button: Blank 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73CE59A-B9BC-46BD-80BC-7CB5568B3D92}"/>
              </a:ext>
            </a:extLst>
          </p:cNvPr>
          <p:cNvSpPr/>
          <p:nvPr/>
        </p:nvSpPr>
        <p:spPr>
          <a:xfrm>
            <a:off x="0" y="1288026"/>
            <a:ext cx="3110845" cy="5763336"/>
          </a:xfrm>
          <a:prstGeom prst="actionButtonBlank">
            <a:avLst/>
          </a:prstGeom>
          <a:solidFill>
            <a:schemeClr val="bg2">
              <a:alpha val="54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ova Cond Light" panose="020B0306020202020204" pitchFamily="34" charset="0"/>
            </a:endParaRPr>
          </a:p>
          <a:p>
            <a:pPr algn="ctr"/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ova Cond Light" panose="020B0306020202020204" pitchFamily="34" charset="0"/>
            </a:endParaRPr>
          </a:p>
          <a:p>
            <a:pPr algn="ctr"/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ova Cond Light" panose="020B0306020202020204" pitchFamily="34" charset="0"/>
            </a:endParaRPr>
          </a:p>
          <a:p>
            <a:pPr algn="ctr"/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ova Cond Light" panose="020B0306020202020204" pitchFamily="34" charset="0"/>
            </a:endParaRPr>
          </a:p>
          <a:p>
            <a:pPr algn="ctr"/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ova Cond Light" panose="020B0306020202020204" pitchFamily="34" charset="0"/>
            </a:endParaRPr>
          </a:p>
          <a:p>
            <a:pPr algn="ctr"/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ova Cond Light" panose="020B0306020202020204" pitchFamily="34" charset="0"/>
            </a:endParaRPr>
          </a:p>
          <a:p>
            <a:pPr algn="ctr"/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ova Cond Light" panose="020B0306020202020204" pitchFamily="34" charset="0"/>
            </a:endParaRPr>
          </a:p>
          <a:p>
            <a:pPr marL="800100" lvl="1" indent="-342900">
              <a:buFont typeface="+mj-lt"/>
              <a:buAutoNum type="alphaLcParenR"/>
            </a:pPr>
            <a:endParaRPr lang="en-US" dirty="0">
              <a:latin typeface="Arial Nova Cond Light" panose="020B0306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Arial Nova Cond Light" panose="020B0306020202020204" pitchFamily="34" charset="0"/>
            </a:endParaRPr>
          </a:p>
          <a:p>
            <a:pPr marL="800100" lvl="1" indent="-342900">
              <a:buFont typeface="+mj-lt"/>
              <a:buAutoNum type="alphaLcParenR"/>
            </a:pPr>
            <a:endParaRPr lang="en-US" dirty="0">
              <a:latin typeface="Arial Nova Cond Light" panose="020B0306020202020204" pitchFamily="34" charset="0"/>
            </a:endParaRPr>
          </a:p>
          <a:p>
            <a:pPr algn="ctr"/>
            <a:endParaRPr lang="en-US" dirty="0">
              <a:latin typeface="Arial Nova Cond Light" panose="020B0306020202020204" pitchFamily="34" charset="0"/>
            </a:endParaRPr>
          </a:p>
          <a:p>
            <a:pPr lvl="1" algn="ctr"/>
            <a:endParaRPr lang="en-US" dirty="0">
              <a:latin typeface="Arial Nova Cond Light" panose="020B0306020202020204" pitchFamily="34" charset="0"/>
            </a:endParaRPr>
          </a:p>
          <a:p>
            <a:pPr algn="ctr"/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ova Cond Light" panose="020B0306020202020204" pitchFamily="34" charset="0"/>
            </a:endParaRPr>
          </a:p>
          <a:p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ova Cond Light" panose="020B0306020202020204" pitchFamily="34" charset="0"/>
            </a:endParaRPr>
          </a:p>
          <a:p>
            <a:endParaRPr lang="en-US" dirty="0">
              <a:latin typeface="Arial Nova Cond Light" panose="020B0306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>
              <a:latin typeface="Arial Nova Cond Light" panose="020B0306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>
              <a:latin typeface="Arial Nova Cond Light" panose="020B0306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>
              <a:latin typeface="Arial Nova Cond Light" panose="020B0306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>
              <a:latin typeface="Arial Nova Cond Light" panose="020B0306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9CDF55-4007-47F6-ACE1-D5B19537FA14}"/>
              </a:ext>
            </a:extLst>
          </p:cNvPr>
          <p:cNvSpPr txBox="1"/>
          <p:nvPr/>
        </p:nvSpPr>
        <p:spPr>
          <a:xfrm>
            <a:off x="179110" y="1632459"/>
            <a:ext cx="2526383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 Cond Light" panose="020B0306020202020204" pitchFamily="34" charset="0"/>
              </a:rPr>
              <a:t>Ubidots</a:t>
            </a:r>
            <a:r>
              <a:rPr lang="en-US" sz="1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 Cond Light" panose="020B0306020202020204" pitchFamily="34" charset="0"/>
              </a:rPr>
              <a:t> Setup</a:t>
            </a:r>
            <a:endParaRPr lang="en-US" sz="14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  <a:p>
            <a:endParaRPr lang="en-US" sz="1400" dirty="0">
              <a:latin typeface="Abadi Extra Light" panose="020B0204020104020204" pitchFamily="34" charset="0"/>
            </a:endParaRPr>
          </a:p>
          <a:p>
            <a:r>
              <a:rPr lang="en-US" sz="1200" dirty="0">
                <a:latin typeface="Abadi Extra Light" panose="020B0204020104020204" pitchFamily="34" charset="0"/>
              </a:rPr>
              <a:t>1a) Login your </a:t>
            </a:r>
            <a:r>
              <a:rPr lang="en-US" sz="1200" dirty="0" err="1">
                <a:latin typeface="Abadi Extra Light" panose="020B0204020104020204" pitchFamily="34" charset="0"/>
              </a:rPr>
              <a:t>Ubidots</a:t>
            </a:r>
            <a:r>
              <a:rPr lang="en-US" sz="1200" dirty="0">
                <a:latin typeface="Abadi Extra Light" panose="020B0204020104020204" pitchFamily="34" charset="0"/>
              </a:rPr>
              <a:t> Account</a:t>
            </a:r>
          </a:p>
          <a:p>
            <a:endParaRPr lang="en-US" sz="1200" dirty="0">
              <a:latin typeface="Abadi Extra Light" panose="020B0204020104020204" pitchFamily="34" charset="0"/>
            </a:endParaRPr>
          </a:p>
          <a:p>
            <a:r>
              <a:rPr lang="en-US" sz="1200" dirty="0">
                <a:latin typeface="Abadi Extra Light" panose="020B0204020104020204" pitchFamily="34" charset="0"/>
              </a:rPr>
              <a:t>1b) </a:t>
            </a:r>
          </a:p>
          <a:p>
            <a:endParaRPr lang="en-US" sz="1200" dirty="0">
              <a:latin typeface="Abadi Extra Light" panose="020B0204020104020204" pitchFamily="34" charset="0"/>
            </a:endParaRPr>
          </a:p>
          <a:p>
            <a:r>
              <a:rPr lang="en-US" sz="1200" dirty="0">
                <a:latin typeface="Abadi Extra Light" panose="020B0204020104020204" pitchFamily="34" charset="0"/>
              </a:rPr>
              <a:t>Go to the ‘Devices’ tab on the top of the page, then click ‘devices’ in the drop-down. </a:t>
            </a:r>
          </a:p>
          <a:p>
            <a:endParaRPr lang="en-US" sz="1200" dirty="0">
              <a:latin typeface="Abadi Extra Light" panose="020B0204020104020204" pitchFamily="34" charset="0"/>
            </a:endParaRPr>
          </a:p>
          <a:p>
            <a:r>
              <a:rPr lang="en-US" sz="1200" dirty="0">
                <a:latin typeface="Abadi Extra Light" panose="020B0204020104020204" pitchFamily="34" charset="0"/>
              </a:rPr>
              <a:t>Click the ‘+’ symbol on the top right corner of the screen. </a:t>
            </a:r>
          </a:p>
          <a:p>
            <a:endParaRPr lang="en-US" sz="1200" dirty="0">
              <a:latin typeface="Abadi Extra Light" panose="020B0204020104020204" pitchFamily="34" charset="0"/>
            </a:endParaRPr>
          </a:p>
          <a:p>
            <a:r>
              <a:rPr lang="en-US" sz="1200" dirty="0">
                <a:latin typeface="Abadi Extra Light" panose="020B0204020104020204" pitchFamily="34" charset="0"/>
              </a:rPr>
              <a:t>Select ‘Blank device’</a:t>
            </a:r>
          </a:p>
          <a:p>
            <a:endParaRPr lang="en-US" sz="1200" dirty="0">
              <a:latin typeface="Abadi Extra Light" panose="020B0204020104020204" pitchFamily="34" charset="0"/>
            </a:endParaRPr>
          </a:p>
          <a:p>
            <a:r>
              <a:rPr lang="en-US" sz="1200" dirty="0">
                <a:latin typeface="Abadi Extra Light" panose="020B0204020104020204" pitchFamily="34" charset="0"/>
              </a:rPr>
              <a:t>Create a device name and  then you should see the new device pop up.</a:t>
            </a:r>
          </a:p>
          <a:p>
            <a:endParaRPr lang="en-US" dirty="0">
              <a:latin typeface="Abadi Extra Light" panose="020B02040201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1AA92-EF5F-4BD1-9909-169EAA2D7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372" y="1223660"/>
            <a:ext cx="2812451" cy="14526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Screen Recording 7">
            <a:hlinkClick r:id="" action="ppaction://media"/>
            <a:extLst>
              <a:ext uri="{FF2B5EF4-FFF2-40B4-BE49-F238E27FC236}">
                <a16:creationId xmlns:a16="http://schemas.microsoft.com/office/drawing/2014/main" id="{02585987-CF59-4B3A-A9C2-20CB4918559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51" end="516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74227" y="3167037"/>
            <a:ext cx="7208118" cy="36153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7B4CDA-F65E-43F9-AC5F-62AE266CBEFD}"/>
              </a:ext>
            </a:extLst>
          </p:cNvPr>
          <p:cNvSpPr txBox="1"/>
          <p:nvPr/>
        </p:nvSpPr>
        <p:spPr>
          <a:xfrm>
            <a:off x="6459234" y="2859260"/>
            <a:ext cx="2238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Video: Add device in </a:t>
            </a:r>
            <a:r>
              <a:rPr lang="en-US" sz="1400" b="1" u="sng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Ubidots</a:t>
            </a:r>
            <a:endParaRPr lang="en-US" sz="1400" b="1" u="sng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83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51"/>
    </mc:Choice>
    <mc:Fallback xmlns="">
      <p:transition spd="slow" advTm="195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6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ction Button: Blank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8FA95348-17B1-4D68-BE79-3B7447D0F1CA}"/>
              </a:ext>
            </a:extLst>
          </p:cNvPr>
          <p:cNvSpPr/>
          <p:nvPr/>
        </p:nvSpPr>
        <p:spPr>
          <a:xfrm>
            <a:off x="0" y="1288026"/>
            <a:ext cx="3110845" cy="5763336"/>
          </a:xfrm>
          <a:prstGeom prst="actionButtonBlank">
            <a:avLst/>
          </a:prstGeom>
          <a:solidFill>
            <a:schemeClr val="bg2">
              <a:alpha val="54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ova Cond Light" panose="020B0306020202020204" pitchFamily="34" charset="0"/>
            </a:endParaRPr>
          </a:p>
          <a:p>
            <a:pPr algn="ctr"/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ova Cond Light" panose="020B0306020202020204" pitchFamily="34" charset="0"/>
            </a:endParaRPr>
          </a:p>
          <a:p>
            <a:pPr algn="ctr"/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ova Cond Light" panose="020B0306020202020204" pitchFamily="34" charset="0"/>
            </a:endParaRPr>
          </a:p>
          <a:p>
            <a:pPr algn="ctr"/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ova Cond Light" panose="020B0306020202020204" pitchFamily="34" charset="0"/>
            </a:endParaRPr>
          </a:p>
          <a:p>
            <a:pPr algn="ctr"/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ova Cond Light" panose="020B0306020202020204" pitchFamily="34" charset="0"/>
            </a:endParaRPr>
          </a:p>
          <a:p>
            <a:pPr algn="ctr"/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ova Cond Light" panose="020B0306020202020204" pitchFamily="34" charset="0"/>
            </a:endParaRPr>
          </a:p>
          <a:p>
            <a:pPr algn="ctr"/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ova Cond Light" panose="020B0306020202020204" pitchFamily="34" charset="0"/>
            </a:endParaRPr>
          </a:p>
          <a:p>
            <a:pPr marL="800100" lvl="1" indent="-342900">
              <a:buFont typeface="+mj-lt"/>
              <a:buAutoNum type="alphaLcParenR"/>
            </a:pPr>
            <a:endParaRPr lang="en-US" dirty="0">
              <a:latin typeface="Arial Nova Cond Light" panose="020B0306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Arial Nova Cond Light" panose="020B0306020202020204" pitchFamily="34" charset="0"/>
            </a:endParaRPr>
          </a:p>
          <a:p>
            <a:pPr marL="800100" lvl="1" indent="-342900">
              <a:buFont typeface="+mj-lt"/>
              <a:buAutoNum type="alphaLcParenR"/>
            </a:pPr>
            <a:endParaRPr lang="en-US" dirty="0">
              <a:latin typeface="Arial Nova Cond Light" panose="020B0306020202020204" pitchFamily="34" charset="0"/>
            </a:endParaRPr>
          </a:p>
          <a:p>
            <a:pPr algn="ctr"/>
            <a:endParaRPr lang="en-US" dirty="0">
              <a:latin typeface="Arial Nova Cond Light" panose="020B0306020202020204" pitchFamily="34" charset="0"/>
            </a:endParaRPr>
          </a:p>
          <a:p>
            <a:pPr lvl="1" algn="ctr"/>
            <a:endParaRPr lang="en-US" dirty="0">
              <a:latin typeface="Arial Nova Cond Light" panose="020B0306020202020204" pitchFamily="34" charset="0"/>
            </a:endParaRPr>
          </a:p>
          <a:p>
            <a:pPr algn="ctr"/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ova Cond Light" panose="020B0306020202020204" pitchFamily="34" charset="0"/>
            </a:endParaRPr>
          </a:p>
          <a:p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ova Cond Light" panose="020B0306020202020204" pitchFamily="34" charset="0"/>
            </a:endParaRPr>
          </a:p>
          <a:p>
            <a:endParaRPr lang="en-US" dirty="0">
              <a:latin typeface="Arial Nova Cond Light" panose="020B0306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>
              <a:latin typeface="Arial Nova Cond Light" panose="020B0306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>
              <a:latin typeface="Arial Nova Cond Light" panose="020B0306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>
              <a:latin typeface="Arial Nova Cond Light" panose="020B0306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>
              <a:latin typeface="Arial Nova Cond Light" panose="020B0306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719B41-DC67-44D0-91F5-79831E8755C8}"/>
              </a:ext>
            </a:extLst>
          </p:cNvPr>
          <p:cNvSpPr txBox="1"/>
          <p:nvPr/>
        </p:nvSpPr>
        <p:spPr>
          <a:xfrm>
            <a:off x="179110" y="1602962"/>
            <a:ext cx="2582944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 Cond Light" panose="020B0306020202020204" pitchFamily="34" charset="0"/>
              </a:rPr>
              <a:t>Ubidots</a:t>
            </a:r>
            <a:r>
              <a:rPr lang="en-US" sz="1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 Cond Light" panose="020B0306020202020204" pitchFamily="34" charset="0"/>
              </a:rPr>
              <a:t> Setup</a:t>
            </a:r>
            <a:endParaRPr lang="en-US" sz="1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  <a:p>
            <a:pPr algn="ctr"/>
            <a:endParaRPr lang="en-US" sz="1400" dirty="0">
              <a:latin typeface="Abadi Extra Light" panose="020B0204020104020204" pitchFamily="34" charset="0"/>
            </a:endParaRPr>
          </a:p>
          <a:p>
            <a:endParaRPr lang="en-US" sz="1400" dirty="0">
              <a:latin typeface="Abadi Extra Light" panose="020B0204020104020204" pitchFamily="34" charset="0"/>
            </a:endParaRPr>
          </a:p>
          <a:p>
            <a:r>
              <a:rPr lang="en-US" sz="1200" dirty="0">
                <a:latin typeface="Abadi Extra Light" panose="020B0204020104020204" pitchFamily="34" charset="0"/>
              </a:rPr>
              <a:t>1c) </a:t>
            </a:r>
          </a:p>
          <a:p>
            <a:endParaRPr lang="en-US" sz="1200" dirty="0">
              <a:latin typeface="Abadi Extra Light" panose="020B0204020104020204" pitchFamily="34" charset="0"/>
            </a:endParaRPr>
          </a:p>
          <a:p>
            <a:r>
              <a:rPr lang="en-US" sz="1200" dirty="0">
                <a:latin typeface="Abadi Extra Light" panose="020B0204020104020204" pitchFamily="34" charset="0"/>
              </a:rPr>
              <a:t>Click on the newly created device and record the API Label, ID, and Token of the device. </a:t>
            </a:r>
          </a:p>
          <a:p>
            <a:endParaRPr lang="en-US" sz="1200" dirty="0">
              <a:latin typeface="Abadi Extra Light" panose="020B0204020104020204" pitchFamily="34" charset="0"/>
            </a:endParaRPr>
          </a:p>
          <a:p>
            <a:r>
              <a:rPr lang="en-US" sz="1200" dirty="0">
                <a:latin typeface="Abadi Extra Light" panose="020B0204020104020204" pitchFamily="34" charset="0"/>
              </a:rPr>
              <a:t>You’ll need it for later.</a:t>
            </a:r>
          </a:p>
          <a:p>
            <a:endParaRPr lang="en-US" sz="1200" dirty="0">
              <a:latin typeface="Abadi Extra Light" panose="020B0204020104020204" pitchFamily="34" charset="0"/>
            </a:endParaRPr>
          </a:p>
          <a:p>
            <a:r>
              <a:rPr lang="en-US" sz="1200" dirty="0">
                <a:latin typeface="Abadi Extra Light" panose="020B0204020104020204" pitchFamily="34" charset="0"/>
              </a:rPr>
              <a:t>1d) </a:t>
            </a:r>
          </a:p>
          <a:p>
            <a:endParaRPr lang="en-US" sz="1200" dirty="0">
              <a:latin typeface="Abadi Extra Light" panose="020B0204020104020204" pitchFamily="34" charset="0"/>
            </a:endParaRPr>
          </a:p>
          <a:p>
            <a:r>
              <a:rPr lang="en-US" sz="1200" dirty="0">
                <a:latin typeface="Abadi Extra Light" panose="020B0204020104020204" pitchFamily="34" charset="0"/>
              </a:rPr>
              <a:t>You’ll need the </a:t>
            </a:r>
            <a:r>
              <a:rPr lang="en-US" sz="1200" dirty="0" err="1">
                <a:latin typeface="Abadi Extra Light" panose="020B0204020104020204" pitchFamily="34" charset="0"/>
              </a:rPr>
              <a:t>Ubidots</a:t>
            </a:r>
            <a:r>
              <a:rPr lang="en-US" sz="1200" dirty="0">
                <a:latin typeface="Abadi Extra Light" panose="020B0204020104020204" pitchFamily="34" charset="0"/>
              </a:rPr>
              <a:t> PEM certificate for TLS encryption to secure messages going to the cloud.</a:t>
            </a:r>
          </a:p>
          <a:p>
            <a:endParaRPr lang="en-US" sz="1200" dirty="0">
              <a:latin typeface="Abadi Extra Light" panose="020B0204020104020204" pitchFamily="34" charset="0"/>
            </a:endParaRPr>
          </a:p>
          <a:p>
            <a:r>
              <a:rPr lang="en-US" sz="1200" dirty="0">
                <a:latin typeface="Abadi Extra Light" panose="020B0204020104020204" pitchFamily="34" charset="0"/>
              </a:rPr>
              <a:t>Found here:</a:t>
            </a:r>
          </a:p>
          <a:p>
            <a:r>
              <a:rPr lang="en-US" sz="1200" dirty="0">
                <a:latin typeface="Abadi Extra Light" panose="020B0204020104020204" pitchFamily="34" charset="0"/>
              </a:rPr>
              <a:t> </a:t>
            </a:r>
            <a:r>
              <a:rPr lang="en-US" sz="1200" dirty="0">
                <a:latin typeface="Abadi Extra Light" panose="020B0204020104020204" pitchFamily="34" charset="0"/>
                <a:hlinkClick r:id="rId2"/>
              </a:rPr>
              <a:t>https://docs.ubidots.com/v1.6/reference/broker-urls</a:t>
            </a:r>
            <a:endParaRPr lang="en-US" sz="1200" dirty="0">
              <a:latin typeface="Abadi Extra Light" panose="020B0204020104020204" pitchFamily="34" charset="0"/>
            </a:endParaRPr>
          </a:p>
          <a:p>
            <a:endParaRPr lang="en-US" sz="1200" dirty="0">
              <a:latin typeface="Abadi Extra Light" panose="020B0204020104020204" pitchFamily="34" charset="0"/>
            </a:endParaRPr>
          </a:p>
          <a:p>
            <a:r>
              <a:rPr lang="en-US" sz="1200" dirty="0">
                <a:latin typeface="Abadi Extra Light" panose="020B0204020104020204" pitchFamily="34" charset="0"/>
              </a:rPr>
              <a:t>Click on the link PEM cert download link then save the file as ‘roots.crt’</a:t>
            </a:r>
          </a:p>
          <a:p>
            <a:endParaRPr lang="en-US" dirty="0">
              <a:latin typeface="Abadi Extra Light" panose="020B0204020104020204" pitchFamily="34" charset="0"/>
            </a:endParaRP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0D8CE9F9-794C-43F7-8450-51133E6EFA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19"/>
          <a:stretch/>
        </p:blipFill>
        <p:spPr>
          <a:xfrm>
            <a:off x="4870023" y="1288026"/>
            <a:ext cx="1470842" cy="27162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000DCEF4-0851-4905-B711-92F53BD0AC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023" y="4150717"/>
            <a:ext cx="6071494" cy="17195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2145B490-07F7-4774-A827-BF5DA364BF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180" y="1365624"/>
            <a:ext cx="2099751" cy="2804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182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15"/>
    </mc:Choice>
    <mc:Fallback xmlns="">
      <p:transition spd="slow" advTm="34315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218</Words>
  <Application>Microsoft Office PowerPoint</Application>
  <PresentationFormat>Widescreen</PresentationFormat>
  <Paragraphs>126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Abadi Extra Light</vt:lpstr>
      <vt:lpstr>Arial</vt:lpstr>
      <vt:lpstr>Arial Nova Cond Light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Abdelmalak, Joseph</dc:creator>
  <cp:lastModifiedBy>Abdelmalak, Joseph</cp:lastModifiedBy>
  <cp:revision>1</cp:revision>
  <dcterms:created xsi:type="dcterms:W3CDTF">2023-01-31T18:05:41Z</dcterms:created>
  <dcterms:modified xsi:type="dcterms:W3CDTF">2023-01-31T18:07:02Z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b160f33-c33b-4e10-8636-cf83f9ca7d3c_Enabled">
    <vt:lpwstr>true</vt:lpwstr>
  </property>
  <property fmtid="{D5CDD505-2E9C-101B-9397-08002B2CF9AE}" pid="3" name="MSIP_Label_6b160f33-c33b-4e10-8636-cf83f9ca7d3c_SetDate">
    <vt:lpwstr>2023-01-31T18:07:02Z</vt:lpwstr>
  </property>
  <property fmtid="{D5CDD505-2E9C-101B-9397-08002B2CF9AE}" pid="4" name="MSIP_Label_6b160f33-c33b-4e10-8636-cf83f9ca7d3c_Method">
    <vt:lpwstr>Standard</vt:lpwstr>
  </property>
  <property fmtid="{D5CDD505-2E9C-101B-9397-08002B2CF9AE}" pid="5" name="MSIP_Label_6b160f33-c33b-4e10-8636-cf83f9ca7d3c_Name">
    <vt:lpwstr>Internal</vt:lpwstr>
  </property>
  <property fmtid="{D5CDD505-2E9C-101B-9397-08002B2CF9AE}" pid="6" name="MSIP_Label_6b160f33-c33b-4e10-8636-cf83f9ca7d3c_SiteId">
    <vt:lpwstr>e211c965-dd84-4c9f-bc3f-4215552a0857</vt:lpwstr>
  </property>
  <property fmtid="{D5CDD505-2E9C-101B-9397-08002B2CF9AE}" pid="7" name="MSIP_Label_6b160f33-c33b-4e10-8636-cf83f9ca7d3c_ActionId">
    <vt:lpwstr>2b4ddad6-da3a-4fe6-870d-6eeb25bc3853</vt:lpwstr>
  </property>
  <property fmtid="{D5CDD505-2E9C-101B-9397-08002B2CF9AE}" pid="8" name="MSIP_Label_6b160f33-c33b-4e10-8636-cf83f9ca7d3c_ContentBits">
    <vt:lpwstr>2</vt:lpwstr>
  </property>
</Properties>
</file>